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89" r:id="rId2"/>
    <p:sldId id="319" r:id="rId3"/>
    <p:sldId id="292" r:id="rId4"/>
    <p:sldId id="339" r:id="rId5"/>
    <p:sldId id="327" r:id="rId6"/>
    <p:sldId id="293" r:id="rId7"/>
    <p:sldId id="258" r:id="rId8"/>
    <p:sldId id="324" r:id="rId9"/>
    <p:sldId id="329" r:id="rId10"/>
    <p:sldId id="331" r:id="rId11"/>
    <p:sldId id="330" r:id="rId12"/>
    <p:sldId id="332" r:id="rId13"/>
    <p:sldId id="333" r:id="rId14"/>
    <p:sldId id="334" r:id="rId15"/>
    <p:sldId id="336" r:id="rId16"/>
    <p:sldId id="337" r:id="rId17"/>
  </p:sldIdLst>
  <p:sldSz cx="12192000" cy="6858000"/>
  <p:notesSz cx="9939338" cy="68072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68" d="100"/>
          <a:sy n="68" d="100"/>
        </p:scale>
        <p:origin x="75" y="78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6737" cy="3413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HK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5630284" y="0"/>
            <a:ext cx="4306737" cy="34139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3DAF57-B31C-4BB3-9818-5D5F474AC5BA}" type="datetimeFigureOut">
              <a:rPr lang="zh-HK" altLang="en-US" smtClean="0"/>
              <a:t>11/4/2025</a:t>
            </a:fld>
            <a:endParaRPr lang="zh-HK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1" y="6465807"/>
            <a:ext cx="4306737" cy="34139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HK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5630284" y="6465807"/>
            <a:ext cx="4306737" cy="34139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DADF26-367F-4D2D-A0A5-1D8805259092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946658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7047" cy="34154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5629992" y="0"/>
            <a:ext cx="4307047" cy="34154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03E0B8-92F2-493E-BE8F-A3BF97CA8859}" type="datetimeFigureOut">
              <a:rPr lang="zh-CN" altLang="en-US" smtClean="0"/>
              <a:t>2025/4/11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927350" y="850900"/>
            <a:ext cx="4084638" cy="2297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993934" y="3275965"/>
            <a:ext cx="7951470" cy="268033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1" y="6465659"/>
            <a:ext cx="4307047" cy="34154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5629992" y="6465659"/>
            <a:ext cx="4307047" cy="34154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7F03A8-D2F7-4AB0-96EA-38174A3FA4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9395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7F03A8-D2F7-4AB0-96EA-38174A3FA4D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60887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7F03A8-D2F7-4AB0-96EA-38174A3FA4D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97132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7F03A8-D2F7-4AB0-96EA-38174A3FA4D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62720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7F03A8-D2F7-4AB0-96EA-38174A3FA4D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48158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7F03A8-D2F7-4AB0-96EA-38174A3FA4D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24304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7F03A8-D2F7-4AB0-96EA-38174A3FA4D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19831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7F03A8-D2F7-4AB0-96EA-38174A3FA4D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751008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7F03A8-D2F7-4AB0-96EA-38174A3FA4D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5157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7F03A8-D2F7-4AB0-96EA-38174A3FA4D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05354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7F03A8-D2F7-4AB0-96EA-38174A3FA4D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3359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7F03A8-D2F7-4AB0-96EA-38174A3FA4D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86476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7F03A8-D2F7-4AB0-96EA-38174A3FA4D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1732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7F03A8-D2F7-4AB0-96EA-38174A3FA4D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228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7F03A8-D2F7-4AB0-96EA-38174A3FA4D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85183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7F03A8-D2F7-4AB0-96EA-38174A3FA4D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12114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7F03A8-D2F7-4AB0-96EA-38174A3FA4D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26191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6C70-FCB0-416D-9A2A-840CFFAE9BC6}" type="datetimeFigureOut">
              <a:rPr lang="zh-CN" altLang="en-US" smtClean="0"/>
              <a:t>2025/4/11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0BE42-473E-4B01-9F01-4F626A77C0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0767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6C70-FCB0-416D-9A2A-840CFFAE9BC6}" type="datetimeFigureOut">
              <a:rPr lang="zh-CN" altLang="en-US" smtClean="0"/>
              <a:t>2025/4/11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0BE42-473E-4B01-9F01-4F626A77C0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1120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6C70-FCB0-416D-9A2A-840CFFAE9BC6}" type="datetimeFigureOut">
              <a:rPr lang="zh-CN" altLang="en-US" smtClean="0"/>
              <a:t>2025/4/11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0BE42-473E-4B01-9F01-4F626A77C0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6231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6C70-FCB0-416D-9A2A-840CFFAE9BC6}" type="datetimeFigureOut">
              <a:rPr lang="zh-CN" altLang="en-US" smtClean="0"/>
              <a:t>2025/4/11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0BE42-473E-4B01-9F01-4F626A77C0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2944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6C70-FCB0-416D-9A2A-840CFFAE9BC6}" type="datetimeFigureOut">
              <a:rPr lang="zh-CN" altLang="en-US" smtClean="0"/>
              <a:t>2025/4/11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0BE42-473E-4B01-9F01-4F626A77C0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1129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6C70-FCB0-416D-9A2A-840CFFAE9BC6}" type="datetimeFigureOut">
              <a:rPr lang="zh-CN" altLang="en-US" smtClean="0"/>
              <a:t>2025/4/11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0BE42-473E-4B01-9F01-4F626A77C0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3468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6C70-FCB0-416D-9A2A-840CFFAE9BC6}" type="datetimeFigureOut">
              <a:rPr lang="zh-CN" altLang="en-US" smtClean="0"/>
              <a:t>2025/4/11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0BE42-473E-4B01-9F01-4F626A77C0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5857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6C70-FCB0-416D-9A2A-840CFFAE9BC6}" type="datetimeFigureOut">
              <a:rPr lang="zh-CN" altLang="en-US" smtClean="0"/>
              <a:t>2025/4/11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0BE42-473E-4B01-9F01-4F626A77C0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582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6C70-FCB0-416D-9A2A-840CFFAE9BC6}" type="datetimeFigureOut">
              <a:rPr lang="zh-CN" altLang="en-US" smtClean="0"/>
              <a:t>2025/4/11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0BE42-473E-4B01-9F01-4F626A77C0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6853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6C70-FCB0-416D-9A2A-840CFFAE9BC6}" type="datetimeFigureOut">
              <a:rPr lang="zh-CN" altLang="en-US" smtClean="0"/>
              <a:t>2025/4/11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0BE42-473E-4B01-9F01-4F626A77C0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7286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6C70-FCB0-416D-9A2A-840CFFAE9BC6}" type="datetimeFigureOut">
              <a:rPr lang="zh-CN" altLang="en-US" smtClean="0"/>
              <a:t>2025/4/11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0BE42-473E-4B01-9F01-4F626A77C0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5053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926C70-FCB0-416D-9A2A-840CFFAE9BC6}" type="datetimeFigureOut">
              <a:rPr lang="zh-CN" altLang="en-US" smtClean="0"/>
              <a:t>2025/4/11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F0BE42-473E-4B01-9F01-4F626A77C0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2786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haokan.baidu.com/v?pd=wisenatural&amp;vid=4616074812643158036" TargetMode="Externa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/>
          <p:cNvSpPr txBox="1"/>
          <p:nvPr/>
        </p:nvSpPr>
        <p:spPr>
          <a:xfrm>
            <a:off x="2842953" y="1205346"/>
            <a:ext cx="713232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0000" b="1" dirty="0" smtClean="0">
                <a:solidFill>
                  <a:srgbClr val="C00000"/>
                </a:solidFill>
              </a:rPr>
              <a:t>五一勞動節</a:t>
            </a:r>
            <a:endParaRPr lang="zh-HK" altLang="en-US" sz="10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1058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>
            <a:grpSpLocks/>
          </p:cNvGrpSpPr>
          <p:nvPr/>
        </p:nvGrpSpPr>
        <p:grpSpPr>
          <a:xfrm>
            <a:off x="2207078" y="316555"/>
            <a:ext cx="877163" cy="923330"/>
            <a:chOff x="4346656" y="3615447"/>
            <a:chExt cx="1329207" cy="1393165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0E0C77BD-89B0-4005-891F-439001137A3C}"/>
                </a:ext>
              </a:extLst>
            </p:cNvPr>
            <p:cNvSpPr/>
            <p:nvPr/>
          </p:nvSpPr>
          <p:spPr>
            <a:xfrm>
              <a:off x="4411781" y="3748612"/>
              <a:ext cx="1260000" cy="1260000"/>
            </a:xfrm>
            <a:prstGeom prst="ellipse">
              <a:avLst/>
            </a:prstGeom>
            <a:solidFill>
              <a:srgbClr val="FBF7F1"/>
            </a:solidFill>
            <a:ln w="6350">
              <a:solidFill>
                <a:srgbClr val="6F121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4346656" y="3615447"/>
              <a:ext cx="1329207" cy="1393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汉仪南宫体简" panose="02010609000101010101" pitchFamily="49" charset="-122"/>
                  <a:ea typeface="汉仪南宫体简" panose="02010609000101010101" pitchFamily="49" charset="-122"/>
                  <a:cs typeface="+mn-cs"/>
                </a:rPr>
                <a:t>叁</a:t>
              </a:r>
            </a:p>
          </p:txBody>
        </p:sp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4628E3F0-52C9-40CB-8DFF-FB39481D02C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3429000"/>
            <a:ext cx="4164777" cy="3429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838788" y="455055"/>
            <a:ext cx="70201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《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憫農</a:t>
            </a: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》(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其二</a:t>
            </a: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)         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李紳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汉仪南宫体简" panose="02010609000101010101" pitchFamily="49" charset="-122"/>
              <a:ea typeface="汉仪南宫体简" panose="02010609000101010101" pitchFamily="49" charset="-122"/>
              <a:cs typeface="+mn-cs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2082386" y="1290129"/>
            <a:ext cx="939748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內容大意</a:t>
            </a:r>
            <a:r>
              <a:rPr kumimoji="0" lang="zh-TW" altLang="en-US" sz="3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：</a:t>
            </a:r>
            <a:endParaRPr kumimoji="0" lang="en-US" altLang="zh-TW" sz="3000" b="1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TW" alt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在烈日當空的中午，農民依然在田裏辛勤地耕種。誰會惦記，盤中的一粒粒米飯，是經過他們一滴滴汗珠所換來的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endParaRPr kumimoji="0" lang="en-US" altLang="zh-TW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TW" alt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本</a:t>
            </a:r>
            <a:r>
              <a:rPr kumimoji="0" lang="zh-TW" alt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詩先描繪農民在烈日當空下辛勤地耕種的苦況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︰</a:t>
            </a:r>
            <a:r>
              <a:rPr kumimoji="0" lang="zh-TW" alt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一滴滴圓滾滾的汗珠，滴落在種植禾苗的土地之上 詩人因而慨嘆糧食得來不易，表達對農民的憐憫。 </a:t>
            </a:r>
            <a:endParaRPr kumimoji="0" lang="en-US" altLang="zh-TW" sz="26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endParaRPr lang="en-US" altLang="zh-TW" sz="2600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n"/>
              <a:tabLst/>
              <a:defRPr/>
            </a:pPr>
            <a:r>
              <a:rPr kumimoji="0" lang="zh-TW" alt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後兩</a:t>
            </a:r>
            <a:r>
              <a:rPr kumimoji="0" lang="zh-TW" alt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句「誰知盤中飧，粒粒皆辛苦」，更傳誦千古，包含着勸導人們尊重農民和愛惜米糧的意思 </a:t>
            </a:r>
            <a:r>
              <a:rPr kumimoji="0" lang="zh-TW" altLang="en-US" sz="2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。</a:t>
            </a:r>
            <a:endParaRPr kumimoji="0" lang="zh-TW" altLang="en-U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4023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>
            <a:grpSpLocks/>
          </p:cNvGrpSpPr>
          <p:nvPr/>
        </p:nvGrpSpPr>
        <p:grpSpPr>
          <a:xfrm>
            <a:off x="2207078" y="316555"/>
            <a:ext cx="877163" cy="923330"/>
            <a:chOff x="4346656" y="3615447"/>
            <a:chExt cx="1329207" cy="1393165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0E0C77BD-89B0-4005-891F-439001137A3C}"/>
                </a:ext>
              </a:extLst>
            </p:cNvPr>
            <p:cNvSpPr/>
            <p:nvPr/>
          </p:nvSpPr>
          <p:spPr>
            <a:xfrm>
              <a:off x="4411781" y="3748612"/>
              <a:ext cx="1260000" cy="1260000"/>
            </a:xfrm>
            <a:prstGeom prst="ellipse">
              <a:avLst/>
            </a:prstGeom>
            <a:solidFill>
              <a:srgbClr val="FBF7F1"/>
            </a:solidFill>
            <a:ln w="6350">
              <a:solidFill>
                <a:srgbClr val="6F121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4346656" y="3615447"/>
              <a:ext cx="1329207" cy="1393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汉仪南宫体简" panose="02010609000101010101" pitchFamily="49" charset="-122"/>
                  <a:ea typeface="汉仪南宫体简" panose="02010609000101010101" pitchFamily="49" charset="-122"/>
                  <a:cs typeface="+mn-cs"/>
                </a:rPr>
                <a:t>叁</a:t>
              </a:r>
            </a:p>
          </p:txBody>
        </p:sp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4628E3F0-52C9-40CB-8DFF-FB39481D02C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3429000"/>
            <a:ext cx="4164777" cy="3429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838788" y="455055"/>
            <a:ext cx="70201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《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憫農</a:t>
            </a: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》(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其二</a:t>
            </a: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)         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李紳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汉仪南宫体简" panose="02010609000101010101" pitchFamily="49" charset="-122"/>
              <a:ea typeface="汉仪南宫体简" panose="02010609000101010101" pitchFamily="49" charset="-122"/>
              <a:cs typeface="+mn-cs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2024197" y="1921896"/>
            <a:ext cx="8990167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sz="30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內容大意</a:t>
            </a:r>
            <a:r>
              <a:rPr lang="zh-TW" altLang="en-US" sz="3000" b="1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sz="3000" b="1" dirty="0" smtClean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/>
            <a:endParaRPr lang="zh-TW" altLang="en-US" sz="2800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lvl="0" indent="-457200" algn="just">
              <a:buFont typeface="Wingdings" panose="05000000000000000000" pitchFamily="2" charset="2"/>
              <a:buChar char="n"/>
            </a:pPr>
            <a:r>
              <a:rPr lang="en-US" altLang="zh-TW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《</a:t>
            </a:r>
            <a:r>
              <a:rPr lang="zh-TW" altLang="en-US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朱子家訓</a:t>
            </a:r>
            <a:r>
              <a:rPr lang="en-US" altLang="zh-TW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》</a:t>
            </a:r>
            <a:r>
              <a:rPr lang="zh-TW" altLang="en-US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也有相類似的說法 ，教育家朱柏廬認為 </a:t>
            </a:r>
            <a:r>
              <a:rPr lang="en-US" altLang="zh-TW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︰</a:t>
            </a:r>
            <a:r>
              <a:rPr lang="zh-TW" altLang="en-US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「一粥一飯，當 思來處不易；半絲半縷，恆念物力維艱」</a:t>
            </a:r>
            <a:r>
              <a:rPr lang="zh-TW" altLang="en-US" sz="28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kumimoji="0" lang="zh-TW" altLang="en-U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079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>
            <a:grpSpLocks/>
          </p:cNvGrpSpPr>
          <p:nvPr/>
        </p:nvGrpSpPr>
        <p:grpSpPr>
          <a:xfrm>
            <a:off x="2207078" y="316555"/>
            <a:ext cx="877163" cy="923330"/>
            <a:chOff x="4346656" y="3615447"/>
            <a:chExt cx="1329207" cy="1393165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0E0C77BD-89B0-4005-891F-439001137A3C}"/>
                </a:ext>
              </a:extLst>
            </p:cNvPr>
            <p:cNvSpPr/>
            <p:nvPr/>
          </p:nvSpPr>
          <p:spPr>
            <a:xfrm>
              <a:off x="4411781" y="3748612"/>
              <a:ext cx="1260000" cy="1260000"/>
            </a:xfrm>
            <a:prstGeom prst="ellipse">
              <a:avLst/>
            </a:prstGeom>
            <a:solidFill>
              <a:srgbClr val="FBF7F1"/>
            </a:solidFill>
            <a:ln w="6350">
              <a:solidFill>
                <a:srgbClr val="6F121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4346656" y="3615447"/>
              <a:ext cx="1329207" cy="1393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汉仪南宫体简" panose="02010609000101010101" pitchFamily="49" charset="-122"/>
                  <a:ea typeface="汉仪南宫体简" panose="02010609000101010101" pitchFamily="49" charset="-122"/>
                  <a:cs typeface="+mn-cs"/>
                </a:rPr>
                <a:t>叁</a:t>
              </a:r>
            </a:p>
          </p:txBody>
        </p:sp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4628E3F0-52C9-40CB-8DFF-FB39481D02C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3429000"/>
            <a:ext cx="4164777" cy="3429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838788" y="455055"/>
            <a:ext cx="70201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《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憫農</a:t>
            </a: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》(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其二</a:t>
            </a: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)         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李紳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汉仪南宫体简" panose="02010609000101010101" pitchFamily="49" charset="-122"/>
              <a:ea typeface="汉仪南宫体简" panose="02010609000101010101" pitchFamily="49" charset="-122"/>
              <a:cs typeface="+mn-cs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2250055" y="1283105"/>
            <a:ext cx="9163320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賞析：</a:t>
            </a:r>
            <a:endParaRPr lang="zh-TW" altLang="en-US" sz="2800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/>
            <a:r>
              <a:rPr lang="zh-TW" altLang="en-US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</a:t>
            </a:r>
            <a:endParaRPr lang="en-US" altLang="zh-TW" sz="2800" dirty="0" smtClean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/>
            <a:r>
              <a:rPr lang="en-US" altLang="zh-TW" sz="28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1. </a:t>
            </a:r>
            <a:r>
              <a:rPr lang="zh-TW" altLang="en-US" sz="28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這</a:t>
            </a:r>
            <a:r>
              <a:rPr lang="zh-TW" altLang="en-US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首詩以簡潔明瞭的語言描寫了農民在烈日下辛勤</a:t>
            </a:r>
            <a:r>
              <a:rPr lang="zh-TW" altLang="en-US" sz="28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勞動</a:t>
            </a:r>
            <a:endParaRPr lang="en-US" altLang="zh-TW" sz="2800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/>
            <a:r>
              <a:rPr lang="zh-TW" altLang="en-US" sz="28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zh-TW" altLang="en-US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情景，慨歎糧食得來不易。在烈日當空的正午，農民在田裏工作，一滴滴的汗珠，滴落在種植禾苗的土地之上</a:t>
            </a:r>
            <a:r>
              <a:rPr lang="zh-TW" altLang="en-US" sz="28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2800" dirty="0" smtClean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/>
            <a:endParaRPr lang="en-US" altLang="zh-TW" sz="2800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/>
            <a:r>
              <a:rPr lang="zh-TW" altLang="en-US" sz="28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可是</a:t>
            </a:r>
            <a:r>
              <a:rPr lang="zh-TW" altLang="en-US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，又有誰知道 ，我們吃的每一頓飯的每一顆米粒，都是農民 辛辛苦苦地耕種得來的呢</a:t>
            </a:r>
            <a:r>
              <a:rPr lang="en-US" altLang="zh-TW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  <a:endParaRPr lang="zh-TW" altLang="en-US" sz="2800" dirty="0" smtClean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/>
            <a:r>
              <a:rPr lang="zh-TW" altLang="en-US" sz="28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</a:t>
            </a:r>
            <a:endParaRPr lang="zh-TW" altLang="en-US" sz="2800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/>
            <a:r>
              <a:rPr lang="zh-TW" altLang="en-US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234754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>
            <a:grpSpLocks/>
          </p:cNvGrpSpPr>
          <p:nvPr/>
        </p:nvGrpSpPr>
        <p:grpSpPr>
          <a:xfrm>
            <a:off x="2207078" y="316555"/>
            <a:ext cx="877163" cy="923330"/>
            <a:chOff x="4346656" y="3615447"/>
            <a:chExt cx="1329207" cy="1393165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0E0C77BD-89B0-4005-891F-439001137A3C}"/>
                </a:ext>
              </a:extLst>
            </p:cNvPr>
            <p:cNvSpPr/>
            <p:nvPr/>
          </p:nvSpPr>
          <p:spPr>
            <a:xfrm>
              <a:off x="4411781" y="3748612"/>
              <a:ext cx="1260000" cy="1260000"/>
            </a:xfrm>
            <a:prstGeom prst="ellipse">
              <a:avLst/>
            </a:prstGeom>
            <a:solidFill>
              <a:srgbClr val="FBF7F1"/>
            </a:solidFill>
            <a:ln w="6350">
              <a:solidFill>
                <a:srgbClr val="6F121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4346656" y="3615447"/>
              <a:ext cx="1329207" cy="1393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汉仪南宫体简" panose="02010609000101010101" pitchFamily="49" charset="-122"/>
                  <a:ea typeface="汉仪南宫体简" panose="02010609000101010101" pitchFamily="49" charset="-122"/>
                  <a:cs typeface="+mn-cs"/>
                </a:rPr>
                <a:t>叁</a:t>
              </a:r>
            </a:p>
          </p:txBody>
        </p:sp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4628E3F0-52C9-40CB-8DFF-FB39481D02C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3429000"/>
            <a:ext cx="4164777" cy="3429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838788" y="455055"/>
            <a:ext cx="70201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《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憫農</a:t>
            </a: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》(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其二</a:t>
            </a: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)         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李紳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汉仪南宫体简" panose="02010609000101010101" pitchFamily="49" charset="-122"/>
              <a:ea typeface="汉仪南宫体简" panose="02010609000101010101" pitchFamily="49" charset="-122"/>
              <a:cs typeface="+mn-cs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1974320" y="1328141"/>
            <a:ext cx="8990167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賞析：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26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2. </a:t>
            </a:r>
            <a:r>
              <a:rPr lang="zh-TW" altLang="en-US" sz="26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詩</a:t>
            </a:r>
            <a:r>
              <a:rPr lang="zh-TW" altLang="en-US" sz="26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的構思分兩個層次</a:t>
            </a:r>
            <a:r>
              <a:rPr lang="zh-TW" altLang="en-US" sz="26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2600" dirty="0" smtClean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/>
            <a:endParaRPr lang="en-US" altLang="zh-TW" sz="2600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/>
            <a:r>
              <a:rPr lang="zh-TW" altLang="en-US" sz="26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首先</a:t>
            </a:r>
            <a:r>
              <a:rPr lang="zh-TW" altLang="en-US" sz="26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詩人正面描寫農民耕種的場面，準確地抓住農夫艱辛勞動的一個特寫鏡頭，生動地塑造了淌着汗水鋤地的農民形象</a:t>
            </a:r>
            <a:r>
              <a:rPr lang="zh-TW" altLang="en-US" sz="26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2600" dirty="0" smtClean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/>
            <a:endParaRPr lang="en-US" altLang="zh-TW" sz="2600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/>
            <a:r>
              <a:rPr lang="zh-TW" altLang="en-US" sz="26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接</a:t>
            </a:r>
            <a:r>
              <a:rPr lang="zh-TW" altLang="en-US" sz="26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着他用格言方式的詩句，把道理揭示出來：人們每天享用的盤中飧，都是農民的血汗。詩人的高超之處，是將前後兩聯巧妙聯繫起來，「汗」和「飧」遙相呼應，盤中的粒粒米飯，是農夫的顆顆汗珠換來的。</a:t>
            </a:r>
            <a:endParaRPr kumimoji="0" lang="zh-TW" altLang="en-US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872134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>
            <a:grpSpLocks/>
          </p:cNvGrpSpPr>
          <p:nvPr/>
        </p:nvGrpSpPr>
        <p:grpSpPr>
          <a:xfrm>
            <a:off x="2207078" y="316555"/>
            <a:ext cx="877163" cy="923330"/>
            <a:chOff x="4346656" y="3615447"/>
            <a:chExt cx="1329207" cy="1393165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0E0C77BD-89B0-4005-891F-439001137A3C}"/>
                </a:ext>
              </a:extLst>
            </p:cNvPr>
            <p:cNvSpPr/>
            <p:nvPr/>
          </p:nvSpPr>
          <p:spPr>
            <a:xfrm>
              <a:off x="4411781" y="3748612"/>
              <a:ext cx="1260000" cy="1260000"/>
            </a:xfrm>
            <a:prstGeom prst="ellipse">
              <a:avLst/>
            </a:prstGeom>
            <a:solidFill>
              <a:srgbClr val="FBF7F1"/>
            </a:solidFill>
            <a:ln w="6350">
              <a:solidFill>
                <a:srgbClr val="6F121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4346656" y="3615447"/>
              <a:ext cx="1329207" cy="1393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汉仪南宫体简" panose="02010609000101010101" pitchFamily="49" charset="-122"/>
                  <a:ea typeface="汉仪南宫体简" panose="02010609000101010101" pitchFamily="49" charset="-122"/>
                  <a:cs typeface="+mn-cs"/>
                </a:rPr>
                <a:t>叁</a:t>
              </a:r>
            </a:p>
          </p:txBody>
        </p:sp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4628E3F0-52C9-40CB-8DFF-FB39481D02C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3429000"/>
            <a:ext cx="4164777" cy="3429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838788" y="455055"/>
            <a:ext cx="70201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《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憫農</a:t>
            </a: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》(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其二</a:t>
            </a: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)         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李紳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汉仪南宫体简" panose="02010609000101010101" pitchFamily="49" charset="-122"/>
              <a:ea typeface="汉仪南宫体简" panose="02010609000101010101" pitchFamily="49" charset="-122"/>
              <a:cs typeface="+mn-cs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1916131" y="1378385"/>
            <a:ext cx="8990167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賞析：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lvl="0"/>
            <a:r>
              <a:rPr lang="en-US" altLang="zh-TW" sz="28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3. </a:t>
            </a:r>
            <a:r>
              <a:rPr lang="zh-TW" altLang="en-US" sz="28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詩人</a:t>
            </a:r>
            <a:r>
              <a:rPr lang="zh-TW" altLang="en-US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善於選擇典型的場面和人們熟知的事實，概括地表現農民們的生活，這首詩包含着勸導人們尊重農民和愛惜米糧的意思，但並無空洞的說教，寫得通俗明白而又親切感人，故千百年來得以廣為傳誦。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2774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>
            <a:grpSpLocks/>
          </p:cNvGrpSpPr>
          <p:nvPr/>
        </p:nvGrpSpPr>
        <p:grpSpPr>
          <a:xfrm>
            <a:off x="2207078" y="316555"/>
            <a:ext cx="877163" cy="923330"/>
            <a:chOff x="4346656" y="3615447"/>
            <a:chExt cx="1329207" cy="1393165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0E0C77BD-89B0-4005-891F-439001137A3C}"/>
                </a:ext>
              </a:extLst>
            </p:cNvPr>
            <p:cNvSpPr/>
            <p:nvPr/>
          </p:nvSpPr>
          <p:spPr>
            <a:xfrm>
              <a:off x="4411781" y="3748612"/>
              <a:ext cx="1260000" cy="1260000"/>
            </a:xfrm>
            <a:prstGeom prst="ellipse">
              <a:avLst/>
            </a:prstGeom>
            <a:solidFill>
              <a:srgbClr val="FBF7F1"/>
            </a:solidFill>
            <a:ln w="6350">
              <a:solidFill>
                <a:srgbClr val="6F121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4346656" y="3615447"/>
              <a:ext cx="1329207" cy="1393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汉仪南宫体简" panose="02010609000101010101" pitchFamily="49" charset="-122"/>
                  <a:ea typeface="汉仪南宫体简" panose="02010609000101010101" pitchFamily="49" charset="-122"/>
                  <a:cs typeface="+mn-cs"/>
                </a:rPr>
                <a:t>叁</a:t>
              </a:r>
            </a:p>
          </p:txBody>
        </p:sp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4628E3F0-52C9-40CB-8DFF-FB39481D02C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3429000"/>
            <a:ext cx="4164777" cy="3429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838788" y="455055"/>
            <a:ext cx="70201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《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憫農</a:t>
            </a: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》(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其二</a:t>
            </a: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)         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李紳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汉仪南宫体简" panose="02010609000101010101" pitchFamily="49" charset="-122"/>
              <a:ea typeface="汉仪南宫体简" panose="02010609000101010101" pitchFamily="49" charset="-122"/>
              <a:cs typeface="+mn-cs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1974320" y="1772750"/>
            <a:ext cx="90151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2800" b="1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誦讀活動：</a:t>
            </a:r>
            <a:endParaRPr lang="en-US" altLang="zh-TW" sz="2800" b="1" dirty="0" smtClean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28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理解</a:t>
            </a:r>
            <a:r>
              <a:rPr lang="zh-TW" altLang="en-US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本詩，聆聽誦讀錄音，用適當語氣或配合動作，朗讀詩歌。</a:t>
            </a:r>
            <a:endParaRPr kumimoji="0" lang="zh-TW" altLang="en-US" sz="28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KS1_13_c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718857" y="3041072"/>
            <a:ext cx="2894215" cy="289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499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236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10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>
            <a:grpSpLocks/>
          </p:cNvGrpSpPr>
          <p:nvPr/>
        </p:nvGrpSpPr>
        <p:grpSpPr>
          <a:xfrm>
            <a:off x="2207078" y="316555"/>
            <a:ext cx="877163" cy="923330"/>
            <a:chOff x="4346656" y="3615447"/>
            <a:chExt cx="1329207" cy="1393165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0E0C77BD-89B0-4005-891F-439001137A3C}"/>
                </a:ext>
              </a:extLst>
            </p:cNvPr>
            <p:cNvSpPr/>
            <p:nvPr/>
          </p:nvSpPr>
          <p:spPr>
            <a:xfrm>
              <a:off x="4411781" y="3748612"/>
              <a:ext cx="1260000" cy="1260000"/>
            </a:xfrm>
            <a:prstGeom prst="ellipse">
              <a:avLst/>
            </a:prstGeom>
            <a:solidFill>
              <a:srgbClr val="FBF7F1"/>
            </a:solidFill>
            <a:ln w="6350">
              <a:solidFill>
                <a:srgbClr val="6F121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4346656" y="3615447"/>
              <a:ext cx="1329207" cy="1393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汉仪南宫体简" panose="02010609000101010101" pitchFamily="49" charset="-122"/>
                  <a:ea typeface="汉仪南宫体简" panose="02010609000101010101" pitchFamily="49" charset="-122"/>
                  <a:cs typeface="+mn-cs"/>
                </a:rPr>
                <a:t>叁</a:t>
              </a:r>
            </a:p>
          </p:txBody>
        </p:sp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4628E3F0-52C9-40CB-8DFF-FB39481D02C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3429000"/>
            <a:ext cx="4164777" cy="3429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838788" y="455055"/>
            <a:ext cx="70201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《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憫農</a:t>
            </a: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》(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其二</a:t>
            </a: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)         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李紳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汉仪南宫体简" panose="02010609000101010101" pitchFamily="49" charset="-122"/>
              <a:ea typeface="汉仪南宫体简" panose="02010609000101010101" pitchFamily="49" charset="-122"/>
              <a:cs typeface="+mn-cs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1966007" y="1735832"/>
            <a:ext cx="8990167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想一想：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514350" lvl="0" indent="-514350">
              <a:buAutoNum type="arabicPeriod"/>
            </a:pPr>
            <a:r>
              <a:rPr lang="zh-TW" altLang="en-US" sz="28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食物</a:t>
            </a:r>
            <a:r>
              <a:rPr lang="zh-TW" altLang="en-US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既然得來不易，我們應如何珍惜</a:t>
            </a:r>
            <a:r>
              <a:rPr lang="zh-TW" altLang="en-US" sz="28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？</a:t>
            </a:r>
            <a:endParaRPr lang="en-US" altLang="zh-TW" sz="2800" dirty="0" smtClean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14350" lvl="0" indent="-514350">
              <a:buAutoNum type="arabicPeriod"/>
            </a:pP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lvl="0"/>
            <a:r>
              <a:rPr lang="en-US" altLang="zh-TW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2. </a:t>
            </a:r>
            <a:r>
              <a:rPr lang="zh-TW" altLang="en-US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社會上還有哪些人默默地為大眾辛勞服務</a:t>
            </a:r>
            <a:r>
              <a:rPr lang="en-US" altLang="zh-TW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  <a:r>
              <a:rPr lang="zh-TW" altLang="en-US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我們應該</a:t>
            </a:r>
            <a:r>
              <a:rPr lang="zh-TW" altLang="en-US" sz="28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怎</a:t>
            </a:r>
            <a:endParaRPr lang="en-US" altLang="zh-TW" sz="2800" dirty="0" smtClean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/>
            <a:r>
              <a:rPr lang="en-US" altLang="zh-TW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8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</a:t>
            </a:r>
            <a:r>
              <a:rPr lang="zh-TW" altLang="en-US" sz="28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樣</a:t>
            </a:r>
            <a:r>
              <a:rPr lang="zh-TW" altLang="en-US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回報他們。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1038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5" cstate="screen">
            <a:clrChange>
              <a:clrFrom>
                <a:srgbClr val="FDFEFF"/>
              </a:clrFrom>
              <a:clrTo>
                <a:srgbClr val="FDFE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2925" y="0"/>
            <a:ext cx="1799075" cy="21971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257800"/>
            <a:ext cx="12192000" cy="1587500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1739906" y="332769"/>
            <a:ext cx="29642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TW" altLang="en-US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勞動節的起源</a:t>
            </a:r>
            <a:endParaRPr lang="zh-CN" altLang="en-US" sz="3600" b="1" dirty="0">
              <a:solidFill>
                <a:schemeClr val="tx1">
                  <a:lumMod val="95000"/>
                  <a:lumOff val="5000"/>
                </a:schemeClr>
              </a:solidFill>
              <a:latin typeface="汉仪南宫体简" panose="02010609000101010101" pitchFamily="49" charset="-122"/>
              <a:ea typeface="汉仪南宫体简" panose="02010609000101010101" pitchFamily="49" charset="-122"/>
            </a:endParaRPr>
          </a:p>
        </p:txBody>
      </p:sp>
      <p:grpSp>
        <p:nvGrpSpPr>
          <p:cNvPr id="15" name="组合 9"/>
          <p:cNvGrpSpPr>
            <a:grpSpLocks/>
          </p:cNvGrpSpPr>
          <p:nvPr/>
        </p:nvGrpSpPr>
        <p:grpSpPr>
          <a:xfrm>
            <a:off x="836874" y="84353"/>
            <a:ext cx="877163" cy="923330"/>
            <a:chOff x="5544890" y="847322"/>
            <a:chExt cx="1329207" cy="1399166"/>
          </a:xfrm>
        </p:grpSpPr>
        <p:sp>
          <p:nvSpPr>
            <p:cNvPr id="16" name="椭圆 10">
              <a:extLst>
                <a:ext uri="{FF2B5EF4-FFF2-40B4-BE49-F238E27FC236}">
                  <a16:creationId xmlns:a16="http://schemas.microsoft.com/office/drawing/2014/main" id="{F4508D1B-746A-4B51-BCA4-A6C71C1594B5}"/>
                </a:ext>
              </a:extLst>
            </p:cNvPr>
            <p:cNvSpPr/>
            <p:nvPr/>
          </p:nvSpPr>
          <p:spPr>
            <a:xfrm>
              <a:off x="5584091" y="943175"/>
              <a:ext cx="1260000" cy="1260000"/>
            </a:xfrm>
            <a:prstGeom prst="ellipse">
              <a:avLst/>
            </a:prstGeom>
            <a:solidFill>
              <a:srgbClr val="FBF7F1"/>
            </a:solidFill>
            <a:ln w="6350">
              <a:solidFill>
                <a:srgbClr val="6F121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汉仪南宫体简" panose="02010609000101010101" pitchFamily="49" charset="-122"/>
                <a:ea typeface="汉仪南宫体简" panose="02010609000101010101" pitchFamily="49" charset="-122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5544890" y="847322"/>
              <a:ext cx="1329207" cy="139916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r>
                <a:rPr lang="zh-CN" altLang="en-US" sz="5400" b="1" dirty="0" smtClean="0">
                  <a:solidFill>
                    <a:srgbClr val="C00000"/>
                  </a:solidFill>
                  <a:latin typeface="汉仪南宫体简" panose="02010609000101010101" pitchFamily="49" charset="-122"/>
                  <a:ea typeface="汉仪南宫体简" panose="02010609000101010101" pitchFamily="49" charset="-122"/>
                </a:rPr>
                <a:t>壹</a:t>
              </a:r>
              <a:endParaRPr lang="zh-CN" altLang="en-US" sz="5400" b="1" dirty="0">
                <a:solidFill>
                  <a:srgbClr val="C00000"/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endParaRPr>
            </a:p>
          </p:txBody>
        </p:sp>
      </p:grpSp>
      <p:pic>
        <p:nvPicPr>
          <p:cNvPr id="3" name="動畫-五一國際勞動節的由來 (1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434653" y="979100"/>
            <a:ext cx="9370539" cy="5270928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1434653" y="6596390"/>
            <a:ext cx="8562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000" dirty="0" smtClean="0">
                <a:hlinkClick r:id="rId8"/>
              </a:rPr>
              <a:t>資料來源：</a:t>
            </a:r>
            <a:r>
              <a:rPr lang="en-US" altLang="zh-HK" sz="1000" u="sng" dirty="0" smtClean="0">
                <a:hlinkClick r:id="rId8"/>
              </a:rPr>
              <a:t>https</a:t>
            </a:r>
            <a:r>
              <a:rPr lang="en-US" altLang="zh-HK" sz="1000" u="sng" dirty="0">
                <a:hlinkClick r:id="rId8"/>
              </a:rPr>
              <a:t>://haokan.baidu.com/v?pd=wisenatural&amp;vid=4616074812643158036</a:t>
            </a:r>
            <a:r>
              <a:rPr lang="en-US" altLang="zh-HK" sz="1000" dirty="0"/>
              <a:t> </a:t>
            </a:r>
            <a:endParaRPr lang="zh-TW" altLang="zh-HK" sz="1000" dirty="0"/>
          </a:p>
          <a:p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1314144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 cstate="screen">
            <a:clrChange>
              <a:clrFrom>
                <a:srgbClr val="FDFEFF"/>
              </a:clrFrom>
              <a:clrTo>
                <a:srgbClr val="FDFE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2925" y="0"/>
            <a:ext cx="1799075" cy="21971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257800"/>
            <a:ext cx="12192000" cy="1587500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1922324" y="428319"/>
            <a:ext cx="29642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TW" altLang="en-US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勞動節的起源</a:t>
            </a:r>
            <a:endParaRPr lang="zh-CN" altLang="en-US" sz="3600" b="1" dirty="0">
              <a:solidFill>
                <a:schemeClr val="tx1">
                  <a:lumMod val="95000"/>
                  <a:lumOff val="5000"/>
                </a:schemeClr>
              </a:solidFill>
              <a:latin typeface="汉仪南宫体简" panose="02010609000101010101" pitchFamily="49" charset="-122"/>
              <a:ea typeface="汉仪南宫体简" panose="02010609000101010101" pitchFamily="49" charset="-122"/>
            </a:endParaRPr>
          </a:p>
        </p:txBody>
      </p:sp>
      <p:grpSp>
        <p:nvGrpSpPr>
          <p:cNvPr id="15" name="组合 9"/>
          <p:cNvGrpSpPr>
            <a:grpSpLocks/>
          </p:cNvGrpSpPr>
          <p:nvPr/>
        </p:nvGrpSpPr>
        <p:grpSpPr>
          <a:xfrm>
            <a:off x="978191" y="289819"/>
            <a:ext cx="877163" cy="923330"/>
            <a:chOff x="5544890" y="847322"/>
            <a:chExt cx="1329207" cy="1399166"/>
          </a:xfrm>
        </p:grpSpPr>
        <p:sp>
          <p:nvSpPr>
            <p:cNvPr id="16" name="椭圆 10">
              <a:extLst>
                <a:ext uri="{FF2B5EF4-FFF2-40B4-BE49-F238E27FC236}">
                  <a16:creationId xmlns:a16="http://schemas.microsoft.com/office/drawing/2014/main" id="{F4508D1B-746A-4B51-BCA4-A6C71C1594B5}"/>
                </a:ext>
              </a:extLst>
            </p:cNvPr>
            <p:cNvSpPr/>
            <p:nvPr/>
          </p:nvSpPr>
          <p:spPr>
            <a:xfrm>
              <a:off x="5584091" y="943175"/>
              <a:ext cx="1260000" cy="1260000"/>
            </a:xfrm>
            <a:prstGeom prst="ellipse">
              <a:avLst/>
            </a:prstGeom>
            <a:solidFill>
              <a:srgbClr val="FBF7F1"/>
            </a:solidFill>
            <a:ln w="6350">
              <a:solidFill>
                <a:srgbClr val="6F121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汉仪南宫体简" panose="02010609000101010101" pitchFamily="49" charset="-122"/>
                <a:ea typeface="汉仪南宫体简" panose="02010609000101010101" pitchFamily="49" charset="-122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5544890" y="847322"/>
              <a:ext cx="1329207" cy="139916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r>
                <a:rPr lang="zh-CN" altLang="en-US" sz="5400" b="1" dirty="0" smtClean="0">
                  <a:solidFill>
                    <a:srgbClr val="C00000"/>
                  </a:solidFill>
                  <a:latin typeface="汉仪南宫体简" panose="02010609000101010101" pitchFamily="49" charset="-122"/>
                  <a:ea typeface="汉仪南宫体简" panose="02010609000101010101" pitchFamily="49" charset="-122"/>
                </a:rPr>
                <a:t>壹</a:t>
              </a:r>
              <a:endParaRPr lang="zh-CN" altLang="en-US" sz="5400" b="1" dirty="0">
                <a:solidFill>
                  <a:srgbClr val="C00000"/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endParaRPr>
            </a:p>
          </p:txBody>
        </p:sp>
      </p:grpSp>
      <p:sp>
        <p:nvSpPr>
          <p:cNvPr id="18" name="文字方塊 17"/>
          <p:cNvSpPr txBox="1"/>
          <p:nvPr/>
        </p:nvSpPr>
        <p:spPr>
          <a:xfrm>
            <a:off x="1004060" y="1619905"/>
            <a:ext cx="946144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「勞動節」又名「國際勞動節」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n"/>
            </a:pP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十九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世紀末，歐美許多國家的資本家為了榨取更多利益，不斷增加工人的勞動時間和勞動強度，剝削工人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n"/>
            </a:pP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工人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們每天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要工作</a:t>
            </a:r>
            <a:r>
              <a:rPr lang="en-US" altLang="zh-TW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14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至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16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個小時，有的甚至長達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18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個小時，但工資卻很低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n"/>
            </a:pP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n"/>
            </a:pP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工人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受不了壓迫，逐漸加入罷工運動中。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79508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 cstate="screen">
            <a:clrChange>
              <a:clrFrom>
                <a:srgbClr val="FDFEFF"/>
              </a:clrFrom>
              <a:clrTo>
                <a:srgbClr val="FDFE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2925" y="0"/>
            <a:ext cx="1799075" cy="21971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257800"/>
            <a:ext cx="12192000" cy="1587500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1922324" y="428319"/>
            <a:ext cx="29642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勞動節的起源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汉仪南宫体简" panose="02010609000101010101" pitchFamily="49" charset="-122"/>
              <a:ea typeface="汉仪南宫体简" panose="02010609000101010101" pitchFamily="49" charset="-122"/>
              <a:cs typeface="+mn-cs"/>
            </a:endParaRPr>
          </a:p>
        </p:txBody>
      </p:sp>
      <p:grpSp>
        <p:nvGrpSpPr>
          <p:cNvPr id="15" name="组合 9"/>
          <p:cNvGrpSpPr>
            <a:grpSpLocks/>
          </p:cNvGrpSpPr>
          <p:nvPr/>
        </p:nvGrpSpPr>
        <p:grpSpPr>
          <a:xfrm>
            <a:off x="978191" y="289819"/>
            <a:ext cx="877163" cy="923330"/>
            <a:chOff x="5544890" y="847322"/>
            <a:chExt cx="1329207" cy="1399166"/>
          </a:xfrm>
        </p:grpSpPr>
        <p:sp>
          <p:nvSpPr>
            <p:cNvPr id="16" name="椭圆 10">
              <a:extLst>
                <a:ext uri="{FF2B5EF4-FFF2-40B4-BE49-F238E27FC236}">
                  <a16:creationId xmlns:a16="http://schemas.microsoft.com/office/drawing/2014/main" id="{F4508D1B-746A-4B51-BCA4-A6C71C1594B5}"/>
                </a:ext>
              </a:extLst>
            </p:cNvPr>
            <p:cNvSpPr/>
            <p:nvPr/>
          </p:nvSpPr>
          <p:spPr>
            <a:xfrm>
              <a:off x="5584091" y="943175"/>
              <a:ext cx="1260000" cy="1260000"/>
            </a:xfrm>
            <a:prstGeom prst="ellipse">
              <a:avLst/>
            </a:prstGeom>
            <a:solidFill>
              <a:srgbClr val="FBF7F1"/>
            </a:solidFill>
            <a:ln w="6350">
              <a:solidFill>
                <a:srgbClr val="6F121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5544890" y="847322"/>
              <a:ext cx="1329207" cy="139916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汉仪南宫体简" panose="02010609000101010101" pitchFamily="49" charset="-122"/>
                  <a:ea typeface="汉仪南宫体简" panose="02010609000101010101" pitchFamily="49" charset="-122"/>
                  <a:cs typeface="+mn-cs"/>
                </a:rPr>
                <a:t>壹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endParaRPr>
            </a:p>
          </p:txBody>
        </p:sp>
      </p:grpSp>
      <p:sp>
        <p:nvSpPr>
          <p:cNvPr id="18" name="文字方塊 17"/>
          <p:cNvSpPr txBox="1"/>
          <p:nvPr/>
        </p:nvSpPr>
        <p:spPr>
          <a:xfrm>
            <a:off x="1004060" y="1619905"/>
            <a:ext cx="946144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1886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日，美國和加拿大的幾十萬工人參加了大規模罷工和示威遊行，要求改善勞動條件，實行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8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小時工作制，但遭到鎮壓。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n"/>
            </a:pP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n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為了紀念這次偉大的工人運動，在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年後，恩格斯組織召開的第二國際成立大會上，將每年的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日定為法定國際勞動節，它是全世界勞動人民共同擁有的節日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9210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 cstate="screen">
            <a:clrChange>
              <a:clrFrom>
                <a:srgbClr val="FDFEFF"/>
              </a:clrFrom>
              <a:clrTo>
                <a:srgbClr val="FDFE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2925" y="0"/>
            <a:ext cx="1799075" cy="21971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257800"/>
            <a:ext cx="12192000" cy="1587500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1922324" y="428319"/>
            <a:ext cx="29642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勞動節的起源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汉仪南宫体简" panose="02010609000101010101" pitchFamily="49" charset="-122"/>
              <a:ea typeface="汉仪南宫体简" panose="02010609000101010101" pitchFamily="49" charset="-122"/>
              <a:cs typeface="+mn-cs"/>
            </a:endParaRPr>
          </a:p>
        </p:txBody>
      </p:sp>
      <p:grpSp>
        <p:nvGrpSpPr>
          <p:cNvPr id="15" name="组合 9"/>
          <p:cNvGrpSpPr>
            <a:grpSpLocks/>
          </p:cNvGrpSpPr>
          <p:nvPr/>
        </p:nvGrpSpPr>
        <p:grpSpPr>
          <a:xfrm>
            <a:off x="978191" y="289819"/>
            <a:ext cx="877163" cy="923330"/>
            <a:chOff x="5544890" y="847322"/>
            <a:chExt cx="1329207" cy="1399166"/>
          </a:xfrm>
        </p:grpSpPr>
        <p:sp>
          <p:nvSpPr>
            <p:cNvPr id="16" name="椭圆 10">
              <a:extLst>
                <a:ext uri="{FF2B5EF4-FFF2-40B4-BE49-F238E27FC236}">
                  <a16:creationId xmlns:a16="http://schemas.microsoft.com/office/drawing/2014/main" id="{F4508D1B-746A-4B51-BCA4-A6C71C1594B5}"/>
                </a:ext>
              </a:extLst>
            </p:cNvPr>
            <p:cNvSpPr/>
            <p:nvPr/>
          </p:nvSpPr>
          <p:spPr>
            <a:xfrm>
              <a:off x="5584091" y="943175"/>
              <a:ext cx="1260000" cy="1260000"/>
            </a:xfrm>
            <a:prstGeom prst="ellipse">
              <a:avLst/>
            </a:prstGeom>
            <a:solidFill>
              <a:srgbClr val="FBF7F1"/>
            </a:solidFill>
            <a:ln w="6350">
              <a:solidFill>
                <a:srgbClr val="6F121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5544890" y="847322"/>
              <a:ext cx="1329207" cy="139916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54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汉仪南宫体简" panose="02010609000101010101" pitchFamily="49" charset="-122"/>
                  <a:ea typeface="汉仪南宫体简" panose="02010609000101010101" pitchFamily="49" charset="-122"/>
                  <a:cs typeface="+mn-cs"/>
                </a:rPr>
                <a:t>壹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endParaRPr>
            </a:p>
          </p:txBody>
        </p:sp>
      </p:grpSp>
      <p:sp>
        <p:nvSpPr>
          <p:cNvPr id="10" name="文字方塊 9"/>
          <p:cNvSpPr txBox="1"/>
          <p:nvPr/>
        </p:nvSpPr>
        <p:spPr>
          <a:xfrm>
            <a:off x="1004060" y="1401541"/>
            <a:ext cx="1002333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n"/>
            </a:pP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1920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日，李大釗在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《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新青年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》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上發表了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《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「五一」運動史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》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，號召中國工人把這年的「五一」作爲覺醒的日期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just"/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 algn="just">
              <a:buFont typeface="Wingdings" panose="05000000000000000000" pitchFamily="2" charset="2"/>
              <a:buChar char="n"/>
            </a:pP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這天也是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中國歷史上的第一個「五一」勞動節。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n"/>
            </a:pP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n"/>
            </a:pP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中華人民共和國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成立後，於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1949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年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12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月將每年的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日定為法定勞動節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n"/>
            </a:pP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n"/>
            </a:pP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自此以後，每年的這一天，舉國歡慶，並對有突出貢獻的勞動者進行表彰。</a:t>
            </a:r>
          </a:p>
        </p:txBody>
      </p:sp>
    </p:spTree>
    <p:extLst>
      <p:ext uri="{BB962C8B-B14F-4D97-AF65-F5344CB8AC3E}">
        <p14:creationId xmlns:p14="http://schemas.microsoft.com/office/powerpoint/2010/main" val="1697064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5257800"/>
            <a:ext cx="12192000" cy="15875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5" cstate="screen">
            <a:clrChange>
              <a:clrFrom>
                <a:srgbClr val="FDFEFF"/>
              </a:clrFrom>
              <a:clrTo>
                <a:srgbClr val="FDFE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392925" y="0"/>
            <a:ext cx="1799075" cy="21971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784085" y="452219"/>
            <a:ext cx="29642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TW" altLang="en-US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勞動節的意義</a:t>
            </a:r>
            <a:endParaRPr lang="zh-CN" altLang="en-US" sz="3600" b="1" dirty="0">
              <a:solidFill>
                <a:schemeClr val="tx1">
                  <a:lumMod val="95000"/>
                  <a:lumOff val="5000"/>
                </a:schemeClr>
              </a:solidFill>
              <a:latin typeface="汉仪南宫体简" panose="02010609000101010101" pitchFamily="49" charset="-122"/>
              <a:ea typeface="汉仪南宫体简" panose="02010609000101010101" pitchFamily="49" charset="-122"/>
            </a:endParaRPr>
          </a:p>
        </p:txBody>
      </p:sp>
      <p:grpSp>
        <p:nvGrpSpPr>
          <p:cNvPr id="10" name="组合 12"/>
          <p:cNvGrpSpPr>
            <a:grpSpLocks/>
          </p:cNvGrpSpPr>
          <p:nvPr/>
        </p:nvGrpSpPr>
        <p:grpSpPr>
          <a:xfrm>
            <a:off x="906920" y="313719"/>
            <a:ext cx="877165" cy="923330"/>
            <a:chOff x="4557743" y="2480343"/>
            <a:chExt cx="1329210" cy="1393165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44551EC0-ECA8-4418-9367-83E72C28E2FE}"/>
                </a:ext>
              </a:extLst>
            </p:cNvPr>
            <p:cNvSpPr/>
            <p:nvPr/>
          </p:nvSpPr>
          <p:spPr>
            <a:xfrm>
              <a:off x="4626953" y="2586057"/>
              <a:ext cx="1260000" cy="1260000"/>
            </a:xfrm>
            <a:prstGeom prst="ellipse">
              <a:avLst/>
            </a:prstGeom>
            <a:solidFill>
              <a:srgbClr val="FBF7F1"/>
            </a:solidFill>
            <a:ln w="6350">
              <a:solidFill>
                <a:srgbClr val="6F121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汉仪南宫体简" panose="02010609000101010101" pitchFamily="49" charset="-122"/>
                <a:ea typeface="汉仪南宫体简" panose="02010609000101010101" pitchFamily="49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4557743" y="2480343"/>
              <a:ext cx="1329207" cy="1393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r>
                <a:rPr lang="zh-CN" altLang="en-US" sz="5400" b="1" dirty="0">
                  <a:solidFill>
                    <a:srgbClr val="C00000"/>
                  </a:solidFill>
                  <a:latin typeface="汉仪南宫体简" panose="02010609000101010101" pitchFamily="49" charset="-122"/>
                  <a:ea typeface="汉仪南宫体简" panose="02010609000101010101" pitchFamily="49" charset="-122"/>
                </a:rPr>
                <a:t>贰</a:t>
              </a:r>
            </a:p>
          </p:txBody>
        </p:sp>
      </p:grpSp>
      <p:sp>
        <p:nvSpPr>
          <p:cNvPr id="12" name="文字方塊 11"/>
          <p:cNvSpPr txBox="1"/>
          <p:nvPr/>
        </p:nvSpPr>
        <p:spPr>
          <a:xfrm>
            <a:off x="931481" y="1763407"/>
            <a:ext cx="946144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n"/>
            </a:pPr>
            <a:r>
              <a:rPr lang="zh-TW" altLang="en-US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表彰</a:t>
            </a: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對為社會和國家作出貢獻的勞動者</a:t>
            </a:r>
            <a:r>
              <a:rPr lang="zh-TW" altLang="en-US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3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n"/>
            </a:pPr>
            <a:endParaRPr lang="en-US" altLang="zh-TW" sz="3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n"/>
            </a:pPr>
            <a:r>
              <a:rPr lang="zh-TW" altLang="en-US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讓</a:t>
            </a: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大眾了解勤奮勞作對個人、家庭、社會與國家發展和進步的重要性，並尊重為社會努力付出貢獻的人們，培養勤奮和樂於勞動的美德。</a:t>
            </a:r>
            <a:endParaRPr lang="en-US" altLang="zh-TW" sz="3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n"/>
            </a:pPr>
            <a:endParaRPr lang="en-US" altLang="zh-TW" sz="3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3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52590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>
            <a:grpSpLocks/>
          </p:cNvGrpSpPr>
          <p:nvPr/>
        </p:nvGrpSpPr>
        <p:grpSpPr>
          <a:xfrm>
            <a:off x="1555645" y="499663"/>
            <a:ext cx="877163" cy="923330"/>
            <a:chOff x="4346656" y="3615447"/>
            <a:chExt cx="1329207" cy="1393165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0E0C77BD-89B0-4005-891F-439001137A3C}"/>
                </a:ext>
              </a:extLst>
            </p:cNvPr>
            <p:cNvSpPr/>
            <p:nvPr/>
          </p:nvSpPr>
          <p:spPr>
            <a:xfrm>
              <a:off x="4411781" y="3748612"/>
              <a:ext cx="1260000" cy="1260000"/>
            </a:xfrm>
            <a:prstGeom prst="ellipse">
              <a:avLst/>
            </a:prstGeom>
            <a:solidFill>
              <a:srgbClr val="FBF7F1"/>
            </a:solidFill>
            <a:ln w="6350">
              <a:solidFill>
                <a:srgbClr val="6F121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汉仪南宫体简" panose="02010609000101010101" pitchFamily="49" charset="-122"/>
                <a:ea typeface="汉仪南宫体简" panose="02010609000101010101" pitchFamily="49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4346656" y="3615447"/>
              <a:ext cx="1329207" cy="1393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r>
                <a:rPr lang="zh-CN" altLang="en-US" sz="5400" b="1" dirty="0">
                  <a:solidFill>
                    <a:srgbClr val="C00000"/>
                  </a:solidFill>
                  <a:latin typeface="汉仪南宫体简" panose="02010609000101010101" pitchFamily="49" charset="-122"/>
                  <a:ea typeface="汉仪南宫体简" panose="02010609000101010101" pitchFamily="49" charset="-122"/>
                </a:rPr>
                <a:t>叁</a:t>
              </a:r>
            </a:p>
          </p:txBody>
        </p:sp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4628E3F0-52C9-40CB-8DFF-FB39481D02C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3429000"/>
            <a:ext cx="4164777" cy="3429000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2265209" y="560696"/>
            <a:ext cx="702010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 勞動節文學作品欣賞</a:t>
            </a:r>
            <a:endParaRPr lang="en-US" altLang="zh-TW" sz="3600" b="1" dirty="0" smtClean="0">
              <a:solidFill>
                <a:schemeClr val="tx1">
                  <a:lumMod val="95000"/>
                  <a:lumOff val="5000"/>
                </a:schemeClr>
              </a:solidFill>
              <a:latin typeface="汉仪南宫体简" panose="02010609000101010101" pitchFamily="49" charset="-122"/>
              <a:ea typeface="汉仪南宫体简" panose="02010609000101010101" pitchFamily="49" charset="-122"/>
            </a:endParaRPr>
          </a:p>
          <a:p>
            <a:pPr algn="ctr"/>
            <a:r>
              <a:rPr lang="en-US" altLang="zh-TW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《</a:t>
            </a:r>
            <a:r>
              <a:rPr lang="zh-TW" altLang="en-US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憫農</a:t>
            </a:r>
            <a:r>
              <a:rPr lang="en-US" altLang="zh-TW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》(</a:t>
            </a:r>
            <a:r>
              <a:rPr lang="zh-TW" altLang="en-US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其二</a:t>
            </a:r>
            <a:r>
              <a:rPr lang="en-US" altLang="zh-TW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) </a:t>
            </a:r>
            <a:r>
              <a:rPr lang="zh-TW" altLang="en-US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李紳</a:t>
            </a:r>
            <a:endParaRPr lang="zh-CN" altLang="en-US" sz="3600" b="1" dirty="0">
              <a:solidFill>
                <a:schemeClr val="tx1">
                  <a:lumMod val="95000"/>
                  <a:lumOff val="5000"/>
                </a:schemeClr>
              </a:solidFill>
              <a:latin typeface="汉仪南宫体简" panose="02010609000101010101" pitchFamily="49" charset="-122"/>
              <a:ea typeface="汉仪南宫体简" panose="02010609000101010101" pitchFamily="49" charset="-122"/>
            </a:endParaRPr>
          </a:p>
        </p:txBody>
      </p:sp>
      <p:grpSp>
        <p:nvGrpSpPr>
          <p:cNvPr id="24" name="组合 18"/>
          <p:cNvGrpSpPr>
            <a:grpSpLocks/>
          </p:cNvGrpSpPr>
          <p:nvPr/>
        </p:nvGrpSpPr>
        <p:grpSpPr>
          <a:xfrm>
            <a:off x="11082033" y="126254"/>
            <a:ext cx="893868" cy="923330"/>
            <a:chOff x="4317259" y="5165371"/>
            <a:chExt cx="1354522" cy="1393165"/>
          </a:xfrm>
        </p:grpSpPr>
        <p:sp>
          <p:nvSpPr>
            <p:cNvPr id="25" name="椭圆 19">
              <a:extLst>
                <a:ext uri="{FF2B5EF4-FFF2-40B4-BE49-F238E27FC236}">
                  <a16:creationId xmlns:a16="http://schemas.microsoft.com/office/drawing/2014/main" id="{84B14C31-C88F-4849-A736-663BC022739C}"/>
                </a:ext>
              </a:extLst>
            </p:cNvPr>
            <p:cNvSpPr/>
            <p:nvPr/>
          </p:nvSpPr>
          <p:spPr>
            <a:xfrm>
              <a:off x="4411781" y="5186607"/>
              <a:ext cx="1260000" cy="1260000"/>
            </a:xfrm>
            <a:prstGeom prst="ellipse">
              <a:avLst/>
            </a:prstGeom>
            <a:solidFill>
              <a:srgbClr val="FBF7F1"/>
            </a:solidFill>
            <a:ln w="6350">
              <a:solidFill>
                <a:srgbClr val="6F121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汉仪南宫体简" panose="02010609000101010101" pitchFamily="49" charset="-122"/>
                <a:ea typeface="汉仪南宫体简" panose="02010609000101010101" pitchFamily="49" charset="-122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317259" y="5165371"/>
              <a:ext cx="1329208" cy="1393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r>
                <a:rPr lang="zh-CN" altLang="en-US" sz="5400" b="1" dirty="0">
                  <a:solidFill>
                    <a:srgbClr val="C00000"/>
                  </a:solidFill>
                  <a:latin typeface="汉仪南宫体简" panose="02010609000101010101" pitchFamily="49" charset="-122"/>
                  <a:ea typeface="汉仪南宫体简" panose="02010609000101010101" pitchFamily="49" charset="-122"/>
                </a:rPr>
                <a:t>肆</a:t>
              </a:r>
            </a:p>
          </p:txBody>
        </p:sp>
      </p:grpSp>
      <p:sp>
        <p:nvSpPr>
          <p:cNvPr id="27" name="文字方塊 26"/>
          <p:cNvSpPr txBox="1"/>
          <p:nvPr/>
        </p:nvSpPr>
        <p:spPr>
          <a:xfrm>
            <a:off x="2265209" y="1991103"/>
            <a:ext cx="9461444" cy="4324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鋤</a:t>
            </a: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禾 </a:t>
            </a:r>
            <a:r>
              <a:rPr lang="en-US" altLang="zh-TW" sz="3000" baseline="30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日當午</a:t>
            </a:r>
            <a:r>
              <a:rPr lang="zh-TW" altLang="en-US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，汗</a:t>
            </a: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滴禾下土</a:t>
            </a:r>
            <a:r>
              <a:rPr lang="zh-TW" altLang="en-US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3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誰知</a:t>
            </a: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盤中飧 </a:t>
            </a:r>
            <a:r>
              <a:rPr lang="en-US" altLang="zh-TW" sz="3000" baseline="30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，粒</a:t>
            </a: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粒皆辛苦 </a:t>
            </a:r>
            <a:r>
              <a:rPr lang="en-US" altLang="zh-TW" sz="3000" baseline="30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3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？</a:t>
            </a:r>
            <a:endParaRPr lang="en-US" altLang="zh-TW" sz="3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3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5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5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注釋</a:t>
            </a:r>
            <a:endParaRPr lang="zh-TW" altLang="en-US" sz="25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5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 </a:t>
            </a:r>
            <a:r>
              <a:rPr lang="zh-TW" altLang="en-US" sz="25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鋤禾：為禾苗鋤草翻土。</a:t>
            </a:r>
          </a:p>
          <a:p>
            <a:r>
              <a:rPr lang="en-US" altLang="zh-TW" sz="25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 </a:t>
            </a:r>
            <a:r>
              <a:rPr lang="zh-TW" altLang="en-US" sz="25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飧    ：粵 </a:t>
            </a:r>
            <a:r>
              <a:rPr lang="en-US" altLang="zh-TW" sz="25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[</a:t>
            </a:r>
            <a:r>
              <a:rPr lang="zh-TW" altLang="en-US" sz="25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孫</a:t>
            </a:r>
            <a:r>
              <a:rPr lang="en-US" altLang="zh-TW" sz="25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]</a:t>
            </a:r>
            <a:r>
              <a:rPr lang="zh-TW" altLang="en-US" sz="25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en-US" altLang="zh-TW" sz="25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[syn1]</a:t>
            </a:r>
            <a:r>
              <a:rPr lang="zh-TW" altLang="en-US" sz="25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。熟食，這裏應指煮好的米飯。</a:t>
            </a:r>
          </a:p>
          <a:p>
            <a:r>
              <a:rPr lang="en-US" altLang="zh-TW" sz="25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en-US" altLang="zh-TW" sz="25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. </a:t>
            </a:r>
            <a:r>
              <a:rPr lang="zh-TW" altLang="en-US" sz="25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粒粒皆辛苦：每顆飯粒都是農民辛苦勞動得來的。</a:t>
            </a:r>
          </a:p>
          <a:p>
            <a:pPr marL="457200" indent="-457200">
              <a:buFont typeface="Wingdings" panose="05000000000000000000" pitchFamily="2" charset="2"/>
              <a:buChar char="n"/>
            </a:pPr>
            <a:endParaRPr lang="en-US" altLang="zh-TW" sz="3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3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73540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>
            <a:grpSpLocks/>
          </p:cNvGrpSpPr>
          <p:nvPr/>
        </p:nvGrpSpPr>
        <p:grpSpPr>
          <a:xfrm>
            <a:off x="2207078" y="316555"/>
            <a:ext cx="877163" cy="923330"/>
            <a:chOff x="4346656" y="3615447"/>
            <a:chExt cx="1329207" cy="1393165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0E0C77BD-89B0-4005-891F-439001137A3C}"/>
                </a:ext>
              </a:extLst>
            </p:cNvPr>
            <p:cNvSpPr/>
            <p:nvPr/>
          </p:nvSpPr>
          <p:spPr>
            <a:xfrm>
              <a:off x="4411781" y="3748612"/>
              <a:ext cx="1260000" cy="1260000"/>
            </a:xfrm>
            <a:prstGeom prst="ellipse">
              <a:avLst/>
            </a:prstGeom>
            <a:solidFill>
              <a:srgbClr val="FBF7F1"/>
            </a:solidFill>
            <a:ln w="6350">
              <a:solidFill>
                <a:srgbClr val="6F121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4346656" y="3615447"/>
              <a:ext cx="1329207" cy="1393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汉仪南宫体简" panose="02010609000101010101" pitchFamily="49" charset="-122"/>
                  <a:ea typeface="汉仪南宫体简" panose="02010609000101010101" pitchFamily="49" charset="-122"/>
                  <a:cs typeface="+mn-cs"/>
                </a:rPr>
                <a:t>叁</a:t>
              </a:r>
            </a:p>
          </p:txBody>
        </p:sp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4628E3F0-52C9-40CB-8DFF-FB39481D02C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3429000"/>
            <a:ext cx="4164777" cy="3429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838788" y="455055"/>
            <a:ext cx="70201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TW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《</a:t>
            </a:r>
            <a:r>
              <a:rPr lang="zh-TW" altLang="en-US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憫農</a:t>
            </a:r>
            <a:r>
              <a:rPr lang="en-US" altLang="zh-TW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》(</a:t>
            </a:r>
            <a:r>
              <a:rPr lang="zh-TW" altLang="en-US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其二</a:t>
            </a:r>
            <a:r>
              <a:rPr lang="en-US" altLang="zh-TW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)         </a:t>
            </a:r>
            <a:r>
              <a:rPr lang="zh-TW" altLang="en-US" sz="3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汉仪南宫体简" panose="02010609000101010101" pitchFamily="49" charset="-122"/>
                <a:ea typeface="汉仪南宫体简" panose="02010609000101010101" pitchFamily="49" charset="-122"/>
              </a:rPr>
              <a:t>李紳</a:t>
            </a:r>
            <a:endParaRPr lang="zh-CN" altLang="en-US" sz="3600" b="1" dirty="0">
              <a:solidFill>
                <a:schemeClr val="tx1">
                  <a:lumMod val="95000"/>
                  <a:lumOff val="5000"/>
                </a:schemeClr>
              </a:solidFill>
              <a:latin typeface="汉仪南宫体简" panose="02010609000101010101" pitchFamily="49" charset="-122"/>
              <a:ea typeface="汉仪南宫体简" panose="02010609000101010101" pitchFamily="49" charset="-122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2082387" y="1514573"/>
            <a:ext cx="9401695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作者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簡介</a:t>
            </a:r>
            <a:r>
              <a:rPr lang="zh-TW" altLang="en-US" sz="3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sz="3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n"/>
            </a:pP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李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紳（公元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772 846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），字公垂，唐代潤州無錫（今江蘇省無錫市）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人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武宗時官至宰相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有抱負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、有眼光的人，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可惜前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半生懷才不遇，後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半生捲入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朋黨鬥爭的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漩渦。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「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新樂府運動」中的重要人物，和元稹、白居易關係密切，早年曾作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《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新題樂府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》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二十首，可惜沒有流傳。</a:t>
            </a:r>
          </a:p>
          <a:p>
            <a:pPr marL="457200" indent="-457200">
              <a:buFont typeface="Wingdings" panose="05000000000000000000" pitchFamily="2" charset="2"/>
              <a:buChar char="n"/>
            </a:pPr>
            <a:endParaRPr lang="en-US" altLang="zh-TW" sz="30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3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1898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>
            <a:grpSpLocks/>
          </p:cNvGrpSpPr>
          <p:nvPr/>
        </p:nvGrpSpPr>
        <p:grpSpPr>
          <a:xfrm>
            <a:off x="2207078" y="316555"/>
            <a:ext cx="877163" cy="923330"/>
            <a:chOff x="4346656" y="3615447"/>
            <a:chExt cx="1329207" cy="1393165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0E0C77BD-89B0-4005-891F-439001137A3C}"/>
                </a:ext>
              </a:extLst>
            </p:cNvPr>
            <p:cNvSpPr/>
            <p:nvPr/>
          </p:nvSpPr>
          <p:spPr>
            <a:xfrm>
              <a:off x="4411781" y="3748612"/>
              <a:ext cx="1260000" cy="1260000"/>
            </a:xfrm>
            <a:prstGeom prst="ellipse">
              <a:avLst/>
            </a:prstGeom>
            <a:solidFill>
              <a:srgbClr val="FBF7F1"/>
            </a:solidFill>
            <a:ln w="6350">
              <a:solidFill>
                <a:srgbClr val="6F121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4346656" y="3615447"/>
              <a:ext cx="1329207" cy="1393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汉仪南宫体简" panose="02010609000101010101" pitchFamily="49" charset="-122"/>
                  <a:ea typeface="汉仪南宫体简" panose="02010609000101010101" pitchFamily="49" charset="-122"/>
                  <a:cs typeface="+mn-cs"/>
                </a:rPr>
                <a:t>叁</a:t>
              </a:r>
            </a:p>
          </p:txBody>
        </p:sp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4628E3F0-52C9-40CB-8DFF-FB39481D02C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3429000"/>
            <a:ext cx="4164777" cy="3429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838788" y="455055"/>
            <a:ext cx="702010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《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憫農</a:t>
            </a: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》(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其二</a:t>
            </a:r>
            <a:r>
              <a:rPr kumimoji="0" lang="en-US" altLang="zh-TW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)         </a:t>
            </a:r>
            <a:r>
              <a:rPr kumimoji="0" lang="zh-TW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南宫体简" panose="02010609000101010101" pitchFamily="49" charset="-122"/>
                <a:ea typeface="汉仪南宫体简" panose="02010609000101010101" pitchFamily="49" charset="-122"/>
                <a:cs typeface="+mn-cs"/>
              </a:rPr>
              <a:t>李紳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95000"/>
                  <a:lumOff val="5000"/>
                </a:prstClr>
              </a:solidFill>
              <a:effectLst/>
              <a:uLnTx/>
              <a:uFillTx/>
              <a:latin typeface="汉仪南宫体简" panose="02010609000101010101" pitchFamily="49" charset="-122"/>
              <a:ea typeface="汉仪南宫体简" panose="02010609000101010101" pitchFamily="49" charset="-122"/>
              <a:cs typeface="+mn-cs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1986743" y="1690063"/>
            <a:ext cx="9285316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TW" altLang="en-US" sz="3000" b="1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寫作</a:t>
            </a:r>
            <a:r>
              <a:rPr lang="zh-TW" altLang="en-US" sz="3000" b="1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背景：</a:t>
            </a:r>
            <a:endParaRPr lang="en-US" altLang="zh-TW" sz="3000" b="1" dirty="0" smtClean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0"/>
            <a:endParaRPr lang="en-US" altLang="zh-TW" sz="3000" b="1" dirty="0" smtClean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lvl="0" indent="-457200">
              <a:buFont typeface="Wingdings" panose="05000000000000000000" pitchFamily="2" charset="2"/>
              <a:buChar char="n"/>
            </a:pPr>
            <a:r>
              <a:rPr lang="en-US" altLang="zh-TW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《</a:t>
            </a:r>
            <a:r>
              <a:rPr lang="zh-TW" altLang="en-US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憫農</a:t>
            </a:r>
            <a:r>
              <a:rPr lang="en-US" altLang="zh-TW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》</a:t>
            </a:r>
            <a:r>
              <a:rPr lang="zh-TW" altLang="en-US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詩共有兩首，這是第二首</a:t>
            </a:r>
            <a:r>
              <a:rPr lang="zh-TW" altLang="en-US" sz="28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2800" dirty="0" smtClean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lvl="0" indent="-457200">
              <a:buFont typeface="Wingdings" panose="05000000000000000000" pitchFamily="2" charset="2"/>
              <a:buChar char="n"/>
            </a:pPr>
            <a:endParaRPr lang="en-US" altLang="zh-TW" sz="2800" dirty="0">
              <a:solidFill>
                <a:prstClr val="black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lvl="0" indent="-457200">
              <a:buFont typeface="Wingdings" panose="05000000000000000000" pitchFamily="2" charset="2"/>
              <a:buChar char="n"/>
            </a:pPr>
            <a:r>
              <a:rPr lang="zh-TW" altLang="en-US" sz="2800" dirty="0" smtClean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詩</a:t>
            </a:r>
            <a:r>
              <a:rPr lang="zh-TW" altLang="en-US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題</a:t>
            </a:r>
            <a:r>
              <a:rPr lang="en-US" altLang="zh-TW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《</a:t>
            </a:r>
            <a:r>
              <a:rPr lang="zh-TW" altLang="en-US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憫農</a:t>
            </a:r>
            <a:r>
              <a:rPr lang="en-US" altLang="zh-TW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》</a:t>
            </a:r>
            <a:r>
              <a:rPr lang="zh-TW" altLang="en-US" sz="28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，直接點明主旨，表示同情農民，並為他們作不平鳴。</a:t>
            </a:r>
            <a:endParaRPr kumimoji="0" lang="en-US" altLang="zh-TW" sz="30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9730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1106</Words>
  <Application>Microsoft Office PowerPoint</Application>
  <PresentationFormat>寬螢幕</PresentationFormat>
  <Paragraphs>124</Paragraphs>
  <Slides>16</Slides>
  <Notes>16</Notes>
  <HiddenSlides>0</HiddenSlides>
  <MMClips>2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5" baseType="lpstr">
      <vt:lpstr>宋体</vt:lpstr>
      <vt:lpstr>汉仪南宫体简</vt:lpstr>
      <vt:lpstr>微軟正黑體</vt:lpstr>
      <vt:lpstr>新細明體</vt:lpstr>
      <vt:lpstr>Arial</vt:lpstr>
      <vt:lpstr>Calibri</vt:lpstr>
      <vt:lpstr>Calibri Light</vt:lpstr>
      <vt:lpstr>Wingdings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五一劳动节</dc:title>
  <dc:creator>第一PPT</dc:creator>
  <cp:keywords>www.1ppt.com</cp:keywords>
  <dc:description>www.1ppt.com</dc:description>
  <cp:lastModifiedBy>Windows使用者</cp:lastModifiedBy>
  <cp:revision>162</cp:revision>
  <cp:lastPrinted>2025-04-11T09:12:54Z</cp:lastPrinted>
  <dcterms:created xsi:type="dcterms:W3CDTF">2019-04-16T07:55:23Z</dcterms:created>
  <dcterms:modified xsi:type="dcterms:W3CDTF">2025-04-11T09:12:57Z</dcterms:modified>
</cp:coreProperties>
</file>

<file path=docProps/thumbnail.jpeg>
</file>